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914" r:id="rId2"/>
    <p:sldId id="1578" r:id="rId3"/>
    <p:sldId id="1579" r:id="rId4"/>
    <p:sldId id="1520" r:id="rId5"/>
    <p:sldId id="1526" r:id="rId6"/>
    <p:sldId id="1569" r:id="rId7"/>
    <p:sldId id="1530" r:id="rId8"/>
    <p:sldId id="1534" r:id="rId9"/>
    <p:sldId id="1586" r:id="rId10"/>
    <p:sldId id="1588" r:id="rId11"/>
    <p:sldId id="1589" r:id="rId12"/>
    <p:sldId id="1590" r:id="rId13"/>
    <p:sldId id="1591" r:id="rId14"/>
    <p:sldId id="1566" r:id="rId1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85695" autoAdjust="0"/>
  </p:normalViewPr>
  <p:slideViewPr>
    <p:cSldViewPr>
      <p:cViewPr varScale="1">
        <p:scale>
          <a:sx n="124" d="100"/>
          <a:sy n="124" d="100"/>
        </p:scale>
        <p:origin x="120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85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62-019-0803-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2412" y="476250"/>
            <a:ext cx="8887056" cy="2209800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3600"/>
              </a:spcAft>
            </a:pPr>
            <a:r>
              <a:rPr lang="en-US" sz="4600" b="1" cap="small" dirty="0">
                <a:cs typeface="Helvetica" pitchFamily="34" charset="0"/>
              </a:rPr>
              <a:t>Eco-systems mapping </a:t>
            </a:r>
            <a:br>
              <a:rPr lang="en-US" sz="4600" b="1" cap="small" dirty="0">
                <a:cs typeface="Helvetica" pitchFamily="34" charset="0"/>
              </a:rPr>
            </a:br>
            <a:r>
              <a:rPr lang="en-US" sz="4600" b="1" cap="small" dirty="0">
                <a:cs typeface="Helvetica" pitchFamily="34" charset="0"/>
              </a:rPr>
              <a:t>of Strategic </a:t>
            </a:r>
            <a:br>
              <a:rPr lang="en-US" sz="4600" b="1" cap="small" dirty="0">
                <a:cs typeface="Helvetica" pitchFamily="34" charset="0"/>
              </a:rPr>
            </a:br>
            <a:r>
              <a:rPr lang="en-US" sz="4600" b="1" cap="small" dirty="0">
                <a:cs typeface="Helvetica" pitchFamily="34" charset="0"/>
              </a:rPr>
              <a:t>Domains</a:t>
            </a:r>
            <a:endParaRPr lang="en-US" sz="460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6F45-9434-41D4-86D5-6EBF6BBC3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0" y="3562350"/>
            <a:ext cx="3657600" cy="12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EE520-5E56-4A17-9EA6-14ACEB85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11" y="438150"/>
            <a:ext cx="8915400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Technology </a:t>
            </a:r>
            <a:br>
              <a:rPr lang="en-US" dirty="0">
                <a:solidFill>
                  <a:srgbClr val="3333B2"/>
                </a:solidFill>
              </a:rPr>
            </a:br>
            <a:r>
              <a:rPr lang="en-US" dirty="0">
                <a:solidFill>
                  <a:srgbClr val="3333B2"/>
                </a:solidFill>
              </a:rPr>
              <a:t>space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A305870-F191-4246-9485-0CC6AC479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27439"/>
            <a:ext cx="3352800" cy="272349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- Represents technological links between strategic domains</a:t>
            </a:r>
          </a:p>
          <a:p>
            <a:pPr marL="0" indent="0">
              <a:buNone/>
            </a:pPr>
            <a:r>
              <a:rPr lang="en-US" sz="1600" dirty="0"/>
              <a:t>- Based on normalized cooccurrences on same patents</a:t>
            </a:r>
          </a:p>
          <a:p>
            <a:pPr marL="0" indent="0">
              <a:buNone/>
            </a:pPr>
            <a:r>
              <a:rPr lang="en-US" sz="1600" dirty="0"/>
              <a:t>- Allows the recommendation system to evaluate technological opportunities in regions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80F5B-4A0B-46F2-B0DF-F5C5C0998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7037" r="24167" b="4074"/>
          <a:stretch/>
        </p:blipFill>
        <p:spPr>
          <a:xfrm>
            <a:off x="3886200" y="285750"/>
            <a:ext cx="4648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39EB39-58B1-4F44-9D71-293B2AF72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 b="4074"/>
          <a:stretch/>
        </p:blipFill>
        <p:spPr>
          <a:xfrm>
            <a:off x="0" y="285750"/>
            <a:ext cx="9144000" cy="4648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8EE520-5E56-4A17-9EA6-14ACEB85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514350"/>
            <a:ext cx="2601311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Assignees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32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4051AB-DA33-444D-BB42-30A3576C7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7" b="4074"/>
          <a:stretch/>
        </p:blipFill>
        <p:spPr>
          <a:xfrm>
            <a:off x="0" y="361950"/>
            <a:ext cx="9144000" cy="457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8EE520-5E56-4A17-9EA6-14ACEB85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514350"/>
            <a:ext cx="2601311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Inventors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3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EE520-5E56-4A17-9EA6-14ACEB85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514350"/>
            <a:ext cx="2601311" cy="11430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Mapping eco-systems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B506-5607-4485-B282-3384912EE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1" t="10001" r="12499" b="18888"/>
          <a:stretch/>
        </p:blipFill>
        <p:spPr>
          <a:xfrm>
            <a:off x="3048000" y="74295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71" y="3333750"/>
            <a:ext cx="3822931" cy="1524000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3600"/>
              </a:spcAft>
            </a:pPr>
            <a:r>
              <a:rPr lang="fr-FR" sz="2000" cap="small" dirty="0">
                <a:cs typeface="Helvetica" pitchFamily="34" charset="0"/>
              </a:rPr>
              <a:t>Pierre-Alexandre Balland</a:t>
            </a:r>
            <a:br>
              <a:rPr lang="fr-FR" sz="2000" cap="small" dirty="0">
                <a:cs typeface="Helvetica" pitchFamily="34" charset="0"/>
              </a:rPr>
            </a:br>
            <a:r>
              <a:rPr lang="fr-FR" sz="2000" cap="small" dirty="0">
                <a:cs typeface="Helvetica" pitchFamily="34" charset="0"/>
              </a:rPr>
              <a:t>Directeur Général</a:t>
            </a:r>
            <a:br>
              <a:rPr lang="fr-FR" sz="2000" cap="small" dirty="0">
                <a:cs typeface="Helvetica" pitchFamily="34" charset="0"/>
              </a:rPr>
            </a:br>
            <a:r>
              <a:rPr lang="fr-FR" sz="2000" cap="small" dirty="0">
                <a:cs typeface="Helvetica" pitchFamily="34" charset="0"/>
              </a:rPr>
              <a:t>contact@argosgroup.net </a:t>
            </a:r>
            <a:br>
              <a:rPr lang="fr-FR" sz="2000" cap="small" dirty="0">
                <a:cs typeface="Helvetica" pitchFamily="34" charset="0"/>
              </a:rPr>
            </a:br>
            <a:r>
              <a:rPr lang="fr-FR" sz="1800" cap="small" dirty="0">
                <a:cs typeface="Helvetica" pitchFamily="34" charset="0"/>
              </a:rPr>
              <a:t>+33 609 48 68 50</a:t>
            </a:r>
            <a:endParaRPr lang="nl-NL" sz="180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E486A-5B77-4958-9421-2C2F9D262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-76200" y="285750"/>
            <a:ext cx="5443959" cy="18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126650-B641-4F70-80EF-C44D79C2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Innovation is highly concentrated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7C8878-F168-46A9-95F9-2B8C5C8E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42950"/>
            <a:ext cx="6553200" cy="402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54E6C-1EA1-41F8-8B13-81AA56C45EE8}"/>
              </a:ext>
            </a:extLst>
          </p:cNvPr>
          <p:cNvSpPr/>
          <p:nvPr/>
        </p:nvSpPr>
        <p:spPr>
          <a:xfrm>
            <a:off x="457210" y="4689837"/>
            <a:ext cx="783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/>
              <a:t>Balland et al. (2020): </a:t>
            </a:r>
            <a:r>
              <a:rPr lang="nl-NL" sz="1400" dirty="0">
                <a:hlinkClick r:id="rId3"/>
              </a:rPr>
              <a:t>nature.com/articles/s41562-019-0803-3 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89376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F0C3C-05E1-4722-838E-07D5C9A0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90550"/>
            <a:ext cx="8382000" cy="32380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High-resolution mapping of regional ecosystems is essential for open innovation efforts and strategy:  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          Prioritize investment decisions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          Set-up new R&amp;D labs and incubators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 	Initiate strategic collaborations &amp; M&amp;A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Identify technological opportunities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Monitor competitor’s technological change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EF472D-6204-49F2-921A-60D6365616D7}"/>
              </a:ext>
            </a:extLst>
          </p:cNvPr>
          <p:cNvSpPr/>
          <p:nvPr/>
        </p:nvSpPr>
        <p:spPr>
          <a:xfrm>
            <a:off x="533400" y="1636622"/>
            <a:ext cx="533400" cy="3209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974FE40-932B-4030-B6CA-FF2BF3EDBE14}"/>
              </a:ext>
            </a:extLst>
          </p:cNvPr>
          <p:cNvSpPr/>
          <p:nvPr/>
        </p:nvSpPr>
        <p:spPr>
          <a:xfrm>
            <a:off x="533400" y="2098152"/>
            <a:ext cx="533400" cy="3209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64D0259-4F9D-45EC-B187-64902279D800}"/>
              </a:ext>
            </a:extLst>
          </p:cNvPr>
          <p:cNvSpPr/>
          <p:nvPr/>
        </p:nvSpPr>
        <p:spPr>
          <a:xfrm>
            <a:off x="533400" y="2533168"/>
            <a:ext cx="533400" cy="3209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80E5E-0109-4F26-B160-98FA4737E7BD}"/>
              </a:ext>
            </a:extLst>
          </p:cNvPr>
          <p:cNvSpPr/>
          <p:nvPr/>
        </p:nvSpPr>
        <p:spPr>
          <a:xfrm>
            <a:off x="304800" y="4084024"/>
            <a:ext cx="8608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Bottleneck: increasing complexity of the technological landscape </a:t>
            </a:r>
            <a:endParaRPr lang="nl-NL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DC6915-8378-458E-918B-8D7DD3C6E5F3}"/>
              </a:ext>
            </a:extLst>
          </p:cNvPr>
          <p:cNvSpPr/>
          <p:nvPr/>
        </p:nvSpPr>
        <p:spPr>
          <a:xfrm>
            <a:off x="533400" y="2981433"/>
            <a:ext cx="533400" cy="3209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4AA720E-942A-4690-BE17-0DFB30B782BD}"/>
              </a:ext>
            </a:extLst>
          </p:cNvPr>
          <p:cNvSpPr/>
          <p:nvPr/>
        </p:nvSpPr>
        <p:spPr>
          <a:xfrm>
            <a:off x="533400" y="3416449"/>
            <a:ext cx="533400" cy="3209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AB7BF4-D77F-44F6-B867-EE466630980C}"/>
              </a:ext>
            </a:extLst>
          </p:cNvPr>
          <p:cNvSpPr/>
          <p:nvPr/>
        </p:nvSpPr>
        <p:spPr>
          <a:xfrm>
            <a:off x="317988" y="4084024"/>
            <a:ext cx="8368812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460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8C9F9A18-4A6B-443B-998E-F96E5824927B}"/>
              </a:ext>
            </a:extLst>
          </p:cNvPr>
          <p:cNvSpPr txBox="1">
            <a:spLocks/>
          </p:cNvSpPr>
          <p:nvPr/>
        </p:nvSpPr>
        <p:spPr bwMode="auto">
          <a:xfrm>
            <a:off x="5694547" y="3760571"/>
            <a:ext cx="1767038" cy="37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fr-FR" sz="1800" dirty="0">
                <a:solidFill>
                  <a:schemeClr val="bg1"/>
                </a:solidFill>
              </a:rPr>
              <a:t>Hydrogène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D99BC1D5-280E-402D-969F-B9626EE04AE2}"/>
              </a:ext>
            </a:extLst>
          </p:cNvPr>
          <p:cNvSpPr txBox="1">
            <a:spLocks/>
          </p:cNvSpPr>
          <p:nvPr/>
        </p:nvSpPr>
        <p:spPr bwMode="auto">
          <a:xfrm>
            <a:off x="1276350" y="438150"/>
            <a:ext cx="6591299" cy="957335"/>
          </a:xfrm>
          <a:prstGeom prst="rect">
            <a:avLst/>
          </a:prstGeom>
          <a:solidFill>
            <a:schemeClr val="bg1"/>
          </a:solidFill>
          <a:ln w="25400">
            <a:solidFill>
              <a:srgbClr val="00B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dirty="0">
                <a:solidFill>
                  <a:srgbClr val="00B050"/>
                </a:solidFill>
              </a:rPr>
              <a:t>Applied artificial intelligence +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 high-end data visualization tools</a:t>
            </a:r>
            <a:endParaRPr lang="fr-BE" sz="2800" dirty="0">
              <a:solidFill>
                <a:srgbClr val="00B05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91C0C03-E11A-4EE2-8693-3E16B8C40F1B}"/>
              </a:ext>
            </a:extLst>
          </p:cNvPr>
          <p:cNvSpPr txBox="1">
            <a:spLocks/>
          </p:cNvSpPr>
          <p:nvPr/>
        </p:nvSpPr>
        <p:spPr bwMode="auto">
          <a:xfrm>
            <a:off x="685801" y="2876550"/>
            <a:ext cx="7772398" cy="1988411"/>
          </a:xfrm>
          <a:prstGeom prst="rect">
            <a:avLst/>
          </a:prstGeom>
          <a:noFill/>
          <a:ln w="25400">
            <a:solidFill>
              <a:srgbClr val="3333B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dirty="0">
                <a:solidFill>
                  <a:srgbClr val="3333B2"/>
                </a:solidFill>
              </a:rPr>
              <a:t>Support Continental’s innovation efforts by mapping worldwide eco-systems in 8 strategic domains</a:t>
            </a:r>
            <a:endParaRPr lang="fr-BE" sz="2800" dirty="0">
              <a:solidFill>
                <a:srgbClr val="3333B2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3180E37-D7B3-4537-93B2-F88A8D4AAC46}"/>
              </a:ext>
            </a:extLst>
          </p:cNvPr>
          <p:cNvSpPr/>
          <p:nvPr/>
        </p:nvSpPr>
        <p:spPr>
          <a:xfrm>
            <a:off x="4329684" y="1733550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6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885950"/>
            <a:ext cx="9144000" cy="1371600"/>
          </a:xfrm>
          <a:prstGeom prst="rect">
            <a:avLst/>
          </a:prstGeom>
          <a:solidFill>
            <a:srgbClr val="00B050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/>
              <a:t>Methodological note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053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Methodological note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AD0A4C9-8067-4607-832F-60A2DF63765C}"/>
              </a:ext>
            </a:extLst>
          </p:cNvPr>
          <p:cNvSpPr txBox="1">
            <a:spLocks/>
          </p:cNvSpPr>
          <p:nvPr/>
        </p:nvSpPr>
        <p:spPr bwMode="auto">
          <a:xfrm>
            <a:off x="457200" y="1123950"/>
            <a:ext cx="8229600" cy="771525"/>
          </a:xfrm>
          <a:prstGeom prst="rect">
            <a:avLst/>
          </a:prstGeom>
          <a:solidFill>
            <a:srgbClr val="00B050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2000" dirty="0"/>
              <a:t>  </a:t>
            </a:r>
            <a:endParaRPr lang="fr-BE" sz="2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EA6AD-D972-4BA9-A411-EB184D7B90B7}"/>
              </a:ext>
            </a:extLst>
          </p:cNvPr>
          <p:cNvSpPr/>
          <p:nvPr/>
        </p:nvSpPr>
        <p:spPr>
          <a:xfrm>
            <a:off x="190500" y="1243012"/>
            <a:ext cx="533400" cy="5334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  <a:endParaRPr lang="nl-NL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49911-95D1-4588-AAC5-882A62E94BA5}"/>
              </a:ext>
            </a:extLst>
          </p:cNvPr>
          <p:cNvSpPr/>
          <p:nvPr/>
        </p:nvSpPr>
        <p:spPr>
          <a:xfrm>
            <a:off x="834993" y="1311290"/>
            <a:ext cx="8305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Theoretical framework of economic complexity 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8C0A240D-15E5-448B-AECB-763BA8CC1AD7}"/>
              </a:ext>
            </a:extLst>
          </p:cNvPr>
          <p:cNvSpPr txBox="1">
            <a:spLocks/>
          </p:cNvSpPr>
          <p:nvPr/>
        </p:nvSpPr>
        <p:spPr bwMode="auto">
          <a:xfrm>
            <a:off x="457200" y="2109787"/>
            <a:ext cx="8229600" cy="771525"/>
          </a:xfrm>
          <a:prstGeom prst="rect">
            <a:avLst/>
          </a:prstGeom>
          <a:solidFill>
            <a:srgbClr val="00B050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2000" dirty="0"/>
              <a:t>  </a:t>
            </a:r>
            <a:endParaRPr lang="fr-BE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FC7E48-1FC4-494D-AFD4-BC60F38237D8}"/>
              </a:ext>
            </a:extLst>
          </p:cNvPr>
          <p:cNvSpPr/>
          <p:nvPr/>
        </p:nvSpPr>
        <p:spPr>
          <a:xfrm>
            <a:off x="190500" y="2228849"/>
            <a:ext cx="533400" cy="5334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  <a:endParaRPr lang="nl-NL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49710-9E54-4B0D-AA93-AA89E460BB61}"/>
              </a:ext>
            </a:extLst>
          </p:cNvPr>
          <p:cNvSpPr/>
          <p:nvPr/>
        </p:nvSpPr>
        <p:spPr>
          <a:xfrm>
            <a:off x="838201" y="2295495"/>
            <a:ext cx="8305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 of large patent datasets 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8E694576-D1A2-4C96-AE55-5530F808A346}"/>
              </a:ext>
            </a:extLst>
          </p:cNvPr>
          <p:cNvSpPr txBox="1">
            <a:spLocks/>
          </p:cNvSpPr>
          <p:nvPr/>
        </p:nvSpPr>
        <p:spPr bwMode="auto">
          <a:xfrm>
            <a:off x="457200" y="3076649"/>
            <a:ext cx="8229600" cy="771525"/>
          </a:xfrm>
          <a:prstGeom prst="rect">
            <a:avLst/>
          </a:prstGeom>
          <a:solidFill>
            <a:srgbClr val="00B050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2000" dirty="0"/>
              <a:t>  </a:t>
            </a:r>
            <a:endParaRPr lang="fr-BE" sz="2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038690-8268-493F-A39B-AF8D82F5DF0D}"/>
              </a:ext>
            </a:extLst>
          </p:cNvPr>
          <p:cNvSpPr/>
          <p:nvPr/>
        </p:nvSpPr>
        <p:spPr>
          <a:xfrm>
            <a:off x="190500" y="3195711"/>
            <a:ext cx="533400" cy="5334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  <a:endParaRPr lang="nl-NL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068A3-9560-48B9-AC8D-1A236EF080C3}"/>
              </a:ext>
            </a:extLst>
          </p:cNvPr>
          <p:cNvSpPr/>
          <p:nvPr/>
        </p:nvSpPr>
        <p:spPr>
          <a:xfrm>
            <a:off x="838201" y="3262356"/>
            <a:ext cx="8305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Applied Artificial Intelligence (ML/NS)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CC743528-AE4C-4B8E-BD60-B607049E5B86}"/>
              </a:ext>
            </a:extLst>
          </p:cNvPr>
          <p:cNvSpPr txBox="1">
            <a:spLocks/>
          </p:cNvSpPr>
          <p:nvPr/>
        </p:nvSpPr>
        <p:spPr bwMode="auto">
          <a:xfrm>
            <a:off x="457200" y="4000149"/>
            <a:ext cx="8229600" cy="771525"/>
          </a:xfrm>
          <a:prstGeom prst="rect">
            <a:avLst/>
          </a:prstGeom>
          <a:solidFill>
            <a:srgbClr val="00B050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2000" dirty="0"/>
              <a:t>  </a:t>
            </a:r>
            <a:endParaRPr lang="fr-BE" sz="2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C1468D-29D1-4E0F-BC93-BD5E0BA7F732}"/>
              </a:ext>
            </a:extLst>
          </p:cNvPr>
          <p:cNvSpPr/>
          <p:nvPr/>
        </p:nvSpPr>
        <p:spPr>
          <a:xfrm>
            <a:off x="190500" y="4119211"/>
            <a:ext cx="533400" cy="5334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  <a:endParaRPr lang="nl-NL" sz="3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CC1DA1-2E04-4D5D-A9A0-802CCD2D5CBD}"/>
              </a:ext>
            </a:extLst>
          </p:cNvPr>
          <p:cNvSpPr/>
          <p:nvPr/>
        </p:nvSpPr>
        <p:spPr>
          <a:xfrm>
            <a:off x="838201" y="4185856"/>
            <a:ext cx="8305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High-end interactive data visualization tools (HTML) </a:t>
            </a:r>
          </a:p>
        </p:txBody>
      </p:sp>
    </p:spTree>
    <p:extLst>
      <p:ext uri="{BB962C8B-B14F-4D97-AF65-F5344CB8AC3E}">
        <p14:creationId xmlns:p14="http://schemas.microsoft.com/office/powerpoint/2010/main" val="146982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885950"/>
            <a:ext cx="9144000" cy="1371600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/>
              <a:t>Technological profile of strategic domains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675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335AC1-781C-4FE1-B430-3BA8DA022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26"/>
          <a:stretch/>
        </p:blipFill>
        <p:spPr>
          <a:xfrm>
            <a:off x="638624" y="62095"/>
            <a:ext cx="5694570" cy="50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ADA5EB-4819-4EB5-93AF-2939C5274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9" b="4074"/>
          <a:stretch/>
        </p:blipFill>
        <p:spPr>
          <a:xfrm>
            <a:off x="0" y="438150"/>
            <a:ext cx="9144000" cy="4495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8EE520-5E56-4A17-9EA6-14ACEB85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438150"/>
            <a:ext cx="7990489" cy="10668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Patent </a:t>
            </a:r>
            <a:br>
              <a:rPr lang="en-US" dirty="0">
                <a:solidFill>
                  <a:srgbClr val="3333B2"/>
                </a:solidFill>
              </a:rPr>
            </a:br>
            <a:r>
              <a:rPr lang="en-US" dirty="0">
                <a:solidFill>
                  <a:srgbClr val="3333B2"/>
                </a:solidFill>
              </a:rPr>
              <a:t>velocity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93489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200</Words>
  <Application>Microsoft Office PowerPoint</Application>
  <PresentationFormat>On-screen Show (16:9)</PresentationFormat>
  <Paragraphs>42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Beamer</vt:lpstr>
      <vt:lpstr>Eco-systems mapping  of Strategic  Domains</vt:lpstr>
      <vt:lpstr>Innovation is highly concentrated </vt:lpstr>
      <vt:lpstr>PowerPoint Presentation</vt:lpstr>
      <vt:lpstr>PowerPoint Presentation</vt:lpstr>
      <vt:lpstr>PowerPoint Presentation</vt:lpstr>
      <vt:lpstr>Methodological note</vt:lpstr>
      <vt:lpstr>PowerPoint Presentation</vt:lpstr>
      <vt:lpstr>PowerPoint Presentation</vt:lpstr>
      <vt:lpstr>Patent  velocity</vt:lpstr>
      <vt:lpstr>Technology  space</vt:lpstr>
      <vt:lpstr>Assignees</vt:lpstr>
      <vt:lpstr>Inventors</vt:lpstr>
      <vt:lpstr>Mapping eco-systems </vt:lpstr>
      <vt:lpstr>Pierre-Alexandre Balland Directeur Général contact@argosgroup.net  +33 609 48 68 50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2022-05-19T08:21:45Z</dcterms:modified>
</cp:coreProperties>
</file>